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30" r:id="rId12"/>
    <p:sldId id="313" r:id="rId13"/>
    <p:sldId id="327" r:id="rId14"/>
    <p:sldId id="307" r:id="rId15"/>
    <p:sldId id="329" r:id="rId16"/>
    <p:sldId id="326" r:id="rId17"/>
    <p:sldId id="314" r:id="rId18"/>
    <p:sldId id="315" r:id="rId19"/>
    <p:sldId id="270" r:id="rId20"/>
    <p:sldId id="268" r:id="rId21"/>
    <p:sldId id="318" r:id="rId22"/>
    <p:sldId id="320" r:id="rId23"/>
    <p:sldId id="319" r:id="rId24"/>
    <p:sldId id="316" r:id="rId25"/>
    <p:sldId id="332" r:id="rId26"/>
    <p:sldId id="328" r:id="rId27"/>
    <p:sldId id="334" r:id="rId28"/>
    <p:sldId id="338" r:id="rId29"/>
    <p:sldId id="335" r:id="rId30"/>
    <p:sldId id="336" r:id="rId31"/>
    <p:sldId id="337" r:id="rId32"/>
    <p:sldId id="325" r:id="rId33"/>
    <p:sldId id="321" r:id="rId34"/>
    <p:sldId id="322" r:id="rId35"/>
    <p:sldId id="323" r:id="rId36"/>
    <p:sldId id="339" r:id="rId37"/>
    <p:sldId id="324" r:id="rId38"/>
  </p:sldIdLst>
  <p:sldSz cx="9144000" cy="5143500" type="screen16x9"/>
  <p:notesSz cx="6858000" cy="9144000"/>
  <p:embeddedFontLst>
    <p:embeddedFont>
      <p:font typeface="Montserrat" pitchFamily="2" charset="77"/>
      <p:regular r:id="rId40"/>
      <p:bold r:id="rId41"/>
      <p:italic r:id="rId42"/>
      <p:boldItalic r:id="rId43"/>
    </p:embeddedFont>
    <p:embeddedFont>
      <p:font typeface="Montserrat Black" pitchFamily="2" charset="77"/>
      <p:regular r:id="rId44"/>
      <p:bold r:id="rId45"/>
      <p:italic r:id="rId46"/>
      <p:boldItalic r:id="rId47"/>
    </p:embeddedFont>
    <p:embeddedFont>
      <p:font typeface="Montserrat ExtraLight" pitchFamily="2" charset="77"/>
      <p:regular r:id="rId48"/>
      <p:bold r:id="rId49"/>
      <p:italic r:id="rId50"/>
      <p:boldItalic r:id="rId51"/>
    </p:embeddedFont>
    <p:embeddedFont>
      <p:font typeface="Montserrat Thin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956"/>
    <a:srgbClr val="B1172C"/>
    <a:srgbClr val="FFFFFF"/>
    <a:srgbClr val="D6614D"/>
    <a:srgbClr val="984DA3"/>
    <a:srgbClr val="73AAD0"/>
    <a:srgbClr val="0371B1"/>
    <a:srgbClr val="B3DF89"/>
    <a:srgbClr val="026937"/>
    <a:srgbClr val="CBB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2"/>
    <p:restoredTop sz="94698"/>
  </p:normalViewPr>
  <p:slideViewPr>
    <p:cSldViewPr snapToGrid="0" snapToObjects="1" showGuides="1">
      <p:cViewPr varScale="1">
        <p:scale>
          <a:sx n="114" d="100"/>
          <a:sy n="114" d="100"/>
        </p:scale>
        <p:origin x="176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0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904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609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3549535" y="992463"/>
            <a:ext cx="4646814" cy="32920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7B4856-B773-4142-8202-F903B13810AA}"/>
              </a:ext>
            </a:extLst>
          </p:cNvPr>
          <p:cNvCxnSpPr/>
          <p:nvPr/>
        </p:nvCxnSpPr>
        <p:spPr>
          <a:xfrm flipH="1">
            <a:off x="3524599" y="2219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4072309" y="1288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‘Severity 1’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CA428-1528-F94B-8FAA-F1211BF358B0}"/>
              </a:ext>
            </a:extLst>
          </p:cNvPr>
          <p:cNvCxnSpPr/>
          <p:nvPr/>
        </p:nvCxnSpPr>
        <p:spPr>
          <a:xfrm flipV="1">
            <a:off x="4397430" y="1737359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167009" y="1702768"/>
            <a:ext cx="2809982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3873731" y="2152994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195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5" name="Google Shape;286;p42">
            <a:extLst>
              <a:ext uri="{FF2B5EF4-FFF2-40B4-BE49-F238E27FC236}">
                <a16:creationId xmlns:a16="http://schemas.microsoft.com/office/drawing/2014/main" id="{DC3BF63D-7216-C24E-AE8F-9EC9BF827E12}"/>
              </a:ext>
            </a:extLst>
          </p:cNvPr>
          <p:cNvSpPr/>
          <p:nvPr/>
        </p:nvSpPr>
        <p:spPr>
          <a:xfrm>
            <a:off x="361309" y="1565250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86;p42">
            <a:extLst>
              <a:ext uri="{FF2B5EF4-FFF2-40B4-BE49-F238E27FC236}">
                <a16:creationId xmlns:a16="http://schemas.microsoft.com/office/drawing/2014/main" id="{2C51F4BE-07EA-974F-B64B-05705AA6A96F}"/>
              </a:ext>
            </a:extLst>
          </p:cNvPr>
          <p:cNvSpPr/>
          <p:nvPr/>
        </p:nvSpPr>
        <p:spPr>
          <a:xfrm>
            <a:off x="4888150" y="1493462"/>
            <a:ext cx="3914559" cy="30995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6351859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 err="1">
                <a:solidFill>
                  <a:schemeClr val="accent1"/>
                </a:solidFill>
              </a:rPr>
              <a:t>XGBoost</a:t>
            </a:r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200" dirty="0"/>
              <a:t>XX% Accuracy</a:t>
            </a:r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r>
              <a:rPr lang="en-US" sz="1200" dirty="0"/>
              <a:t>67.4%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of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2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Individual states can vary significantly in degree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paired with other ‘evergreen variables’ (weather, road patterns, etc.) in models to predict severity, being in a stay-home period appears as a minor variable for prediction of a less severe accident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55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paired with other ‘evergreen variables’ (weather, road patterns, etc.) in models to predict severity, being in a stay-home period appears as a minor variable for prediction of a less severe accident</a:t>
            </a:r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346835" y="4233674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% Change: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1055E-E823-0449-AA6A-D342AAB8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42" y="4358630"/>
            <a:ext cx="1143000" cy="520700"/>
          </a:xfrm>
          <a:prstGeom prst="rect">
            <a:avLst/>
          </a:prstGeom>
        </p:spPr>
      </p:pic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TEXAS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346835" y="4233674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% Change: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1055E-E823-0449-AA6A-D342AAB8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42" y="4358630"/>
            <a:ext cx="1143000" cy="520700"/>
          </a:xfrm>
          <a:prstGeom prst="rect">
            <a:avLst/>
          </a:prstGeom>
        </p:spPr>
      </p:pic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MONTHS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~3 months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~2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~1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1232</Words>
  <Application>Microsoft Macintosh PowerPoint</Application>
  <PresentationFormat>On-screen Show (16:9)</PresentationFormat>
  <Paragraphs>309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MONTHS UNDER STAY-AT-HOME ORDERS</vt:lpstr>
      <vt:lpstr>POLITICAL LEANING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FUTURE OPPORTUNITIES</vt:lpstr>
      <vt:lpstr>THANK YOU  Any Questions?</vt:lpstr>
      <vt:lpstr>PowerPoint Presentation</vt:lpstr>
      <vt:lpstr>CALIFORNIA</vt:lpstr>
      <vt:lpstr>TEXAS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79</cp:revision>
  <dcterms:modified xsi:type="dcterms:W3CDTF">2020-09-10T00:43:30Z</dcterms:modified>
</cp:coreProperties>
</file>